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4b33c0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4b33c0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5f937cec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5f937cec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5f937cec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5f937cec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5f937cec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5f937cec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5f937cec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5f937cec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5f937cec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5f937cec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5f937cec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5f937cec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5f937cec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5f937cec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5f937cec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5f937cec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5f937cec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5f937cec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5f937cec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5f937cec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4b33c04d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4b33c04d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5f937cec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5f937cec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5f937cec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5f937cec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5f937cec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5f937cec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5f937cec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5f937cec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5f937cec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5f937cec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5f937cec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5f937cec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5f937cec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5f937cec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5f937cec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5f937cec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5f937cec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5f937cec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5f937cec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5f937cec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5f937ce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5f937ce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5f937cec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5f937cec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5f937cec3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5f937cec3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5f937cec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5f937cec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5f937cec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5f937cec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5f937cec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5f937cec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5f937cec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5f937cec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5f937cec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15f937cec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5f937cec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5f937cec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5f937cec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5f937cec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5f937cec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5f937cec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5f937cec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5f937cec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5f937cec3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15f937cec3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5f937cec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5f937cec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5f937cec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15f937cec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5f937cec3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5f937cec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5f937cec3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5f937cec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5f937cec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5f937cec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5f937cec3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5f937cec3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5f937cec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5f937cec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5f937cec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5f937cec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5f937cec3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5f937cec3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5f937cec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5f937cec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5f937cec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5f937cec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5f937cec3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15f937cec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5f937cec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5f937cec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5f937cec3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5f937cec3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5f937cec3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5f937cec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5f937cec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5f937ce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f937cec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f937cec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5f937cec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5f937cec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5f937cec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5f937cec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253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6. Алгоритм SVM. Многоклассовая классификация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ноября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Расстояние до ближайшего объекта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по формуле расстояния выходит, что расстояние до ближайшего объекта выборки: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Замечание: данная величина также носит название отступа (Margin)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rho(x^*, H) =  min_{x\in X} \frac{|(\hat{w}, x) + b|}{|\hat{w}|} =  \frac{1}{\hat{w}} min_{x \in X}|(\hat{w}, x) + b| = \frac{1}{|\hat{w}|}" id="136" name="Google Shape;136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1" y="2136575"/>
            <a:ext cx="7441800" cy="6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линейно разделимой выборки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847675"/>
            <a:ext cx="404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выборка линейно разделима, то величина ширина зазора между положительным и отрицательным классами будет удвоенной величиной: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375" y="1000075"/>
            <a:ext cx="4507801" cy="282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 = \frac{2}{|\hat{w}|}" id="145" name="Google Shape;145;p2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25" y="2496725"/>
            <a:ext cx="1031224" cy="5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SVM 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классификации SVM (support vector machine) заключается в том, чтобы построить такую разделяющую гиперплоскость H так, чтобы ширина зазора M была максимальна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462" y="1883600"/>
            <a:ext cx="7403075" cy="30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Формальная постановка задачи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847675"/>
            <a:ext cx="870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Требуется построить классификатор, идеально разделяющий обучающую выборку и при этом имеющий максимальный отступ: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175" y="1665950"/>
            <a:ext cx="2123875" cy="2147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cases}&#10;\frac{1}{2}|\hat{w}| \rightarrow min\\&#10;y_i ((\hat{w}, x) + b)  \ge 1,\ i=1,...,l&#10;\end{cases}" id="163" name="Google Shape;163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75" y="2056725"/>
            <a:ext cx="4619776" cy="9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311700" y="3438000"/>
            <a:ext cx="567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Решение данной оптимизационной задачи и будет соответствовать оптимальной гиперплоскости для SVM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Может ли у SVM несколько гиперплоскостей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847675"/>
            <a:ext cx="870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Утверждение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Данная оптимизационная задача имеет только одно единственное решение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begin{cases}&#10;\frac{1}{2}|\hat{w}| \rightarrow min\\&#10;y_i ((\hat{w}, x) + b)  \ge 1,\ i=1,...,l&#10;\end{cases}" id="172" name="Google Shape;172;p2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575" y="1904325"/>
            <a:ext cx="4619776" cy="9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311700" y="3438000"/>
            <a:ext cx="567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Всегда ли имеем линейно разделимые выборки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771475"/>
            <a:ext cx="48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большинстве случаев выборки данных представляют собой нелинейно разделимо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 распределение.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Возможны следующие ситуации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Попадание объектов по другую сторону гиперплоскости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Попадание объектов внутрь зазора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950" y="903425"/>
            <a:ext cx="2852675" cy="22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Линейно неразделимая выборка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847675"/>
            <a:ext cx="460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хотя бы один объект x ∈ X, что для любых параметров модели будет нарушено условие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exists x_i : y_i ((\hat{w}, x_i) + b) &lt; 1, \ \forall \hat{w}, b" id="189" name="Google Shape;189;p2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00" y="2134475"/>
            <a:ext cx="388750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876" y="865325"/>
            <a:ext cx="3742723" cy="285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“Мягкий” вариант SVM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Смягчим ограничения и введём штрафы </a:t>
            </a:r>
            <a:r>
              <a:rPr lang="ru">
                <a:solidFill>
                  <a:schemeClr val="dk1"/>
                </a:solidFill>
                <a:highlight>
                  <a:srgbClr val="F8F9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ξ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0 за попадание объектов внутрь зазора M и c их учётом перепишем ограничения: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Замечание: Если отступ объекта M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  ≤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 1, то объект верно классифицируется, но имеет ненулевой штраф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M_i = y_i ((\hat{w}, x_i) + b) \ge 1 - \xi_i, \ i =1, ..., l" id="198" name="Google Shape;198;p2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07" y="2121000"/>
            <a:ext cx="533696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в “мягком” варианте метода опорных векторов хотим, чтобы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классификации имел как можно меньшие штрафы </a:t>
            </a:r>
            <a:r>
              <a:rPr lang="ru">
                <a:solidFill>
                  <a:schemeClr val="dk1"/>
                </a:solidFill>
                <a:highlight>
                  <a:srgbClr val="F8F9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ξ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при этом имел как можно более широкий зазор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1/|</a:t>
            </a:r>
            <a:r>
              <a:rPr b="1"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“Мягкий” вариант SVM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200" y="2562025"/>
            <a:ext cx="1042350" cy="156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в “мягком” варианте метода опорных векторов хотим, чтобы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классификации имел как можно меньшие штрафы 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ξ</a:t>
            </a:r>
            <a:r>
              <a:rPr baseline="-25000" lang="ru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при этом имел как можно более широкий зазор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1/|</a:t>
            </a:r>
            <a:r>
              <a:rPr b="1"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формальной постановке: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“Мягкий” вариант SVM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200" y="2562025"/>
            <a:ext cx="1042350" cy="1567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cases}&#10;\frac{1}{2}|\hat{w}| + C \sum_{i=1}^{l}\xi_i&#10; \rightarrow min_{\hat{w}, \xi}\\&#10;y_i ((\hat{w}, x_i) + b) \ge 1 - \xi_i, \ i=1,...,l \\&#10;\xi_i \ge 0,\ i=1,..., l&#10;\end{cases}" id="215" name="Google Shape;215;p3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25" y="3047825"/>
            <a:ext cx="4792600" cy="12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опорных вектор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“Мягкий” вариант алгоритма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Модели для многоклассовой классификации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Метрики качества в многоклассовой классификации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Единственность решения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Утверждение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Из теории оптимизации задача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является выпуклой и имеет единственное решение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begin{cases}&#10;\frac{1}{2}|\hat{w}| + C \sum_{i=1}^{l}\xi_i&#10; \rightarrow min_{\hat{w}, \xi}\\&#10;y_i ((\hat{w}, x_i) + b) \ge 1 - \xi_i, \ i=1,...,l \\&#10;\xi_i \ge 0,\ i=1,..., l&#10;\end{cases}" id="223" name="Google Shape;223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125" y="1752425"/>
            <a:ext cx="4792600" cy="12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Сведение к безусловной задаче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begin{cases}&#10;\frac{1}{2}|\hat{w}| + C \sum_{i=1}^{l}\xi_i&#10; \rightarrow min_{\hat{w}, \xi} \ \ (1)\\&#10;y_i ((\hat{w}, x_i) + b) \ge 1 - \xi_i, \ i=1,...,l  \ (2)\\&#10;\xi_i \ge 0,\ i=1,..., l \ \ (3)&#10;\end{cases}" id="230" name="Google Shape;230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00" y="972575"/>
            <a:ext cx="5462366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403325" y="2571750"/>
            <a:ext cx="7815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Перепишем условия (2) и (3) в следующем виде: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begin{cases}&#10;\xi_i \ge 1 - y_i ((\hat{w}, x_i)+b) = 1 - M_i \\&#10;\xi_i \ge 0&#10;\end{cases}" id="232" name="Google Shape;232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25" y="3484425"/>
            <a:ext cx="4769276" cy="7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Сведение к безусловной задаче</a:t>
            </a:r>
            <a:endParaRPr/>
          </a:p>
        </p:txBody>
      </p:sp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begin{cases}&#10;\frac{1}{2}|\hat{w}| + C \sum_{i=1}^{l}\xi_i&#10; \rightarrow min_{\hat{w}, \xi} \ \ (1)\\&#10;y_i ((\hat{w}, x_i) + b) \ge 1 - \xi_i, \ i=1,...,l  \ (2)\\&#10;\xi_i \ge 0,\ i=1,..., l \ \ (3)&#10;\end{cases}" id="239" name="Google Shape;239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00" y="972575"/>
            <a:ext cx="5462366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/>
        </p:nvSpPr>
        <p:spPr>
          <a:xfrm>
            <a:off x="403325" y="2571750"/>
            <a:ext cx="78153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Перепишем условия (2) и (3) в следующем виде: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begin{cases}&#10;\xi_i \ge 1 - y_i ((\hat{w}, x_i)+b) = 1 - M_i \\&#10;\xi_i \ge 0&#10;\end{cases}" id="241" name="Google Shape;241;p3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50" y="3155250"/>
            <a:ext cx="4769276" cy="79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ightarrow \xi_i = max(0, 1-y_i((\hat{w}, x_i)+b))" id="242" name="Google Shape;242;p3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450" y="4006950"/>
            <a:ext cx="5381126" cy="4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Безусловная задача оптимизации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Подставим выражение для 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ξ</a:t>
            </a:r>
            <a:r>
              <a:rPr baseline="-25000" lang="ru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задачу минимизации: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frac{1}{2} |\hat{w}| + C\sum_{i=1}^{l} max(0, 1 - y_i (w, x_i)) \rightarrow min _{w}" id="250" name="Google Shape;250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5" y="1833650"/>
            <a:ext cx="727231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/>
        </p:nvSpPr>
        <p:spPr>
          <a:xfrm>
            <a:off x="365775" y="2873550"/>
            <a:ext cx="81714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Теперь задача обучения модели SVM свелась к поиску оптимального вектора весов w</a:t>
            </a:r>
            <a:r>
              <a:rPr baseline="30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aseline="3000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оптимизации 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задачу оптимизации SVM можно смотреть, как на оптимизацию функционала ошибки Q: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функцией потерь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max(0, 1 - 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(1 - 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 L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регуляризацией: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00" y="1788279"/>
            <a:ext cx="5440827" cy="44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a, X) = \sum_{i=1}^{l}[max(0,1 - y_i (w, x_i))]  + \frac{1}{2C}|w|^2 \rightarrow min_w " id="260" name="Google Shape;260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38" y="3377125"/>
            <a:ext cx="7661926" cy="4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оптимизации 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функцией потерь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max(0, 1 - 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(1 - M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 L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регуляризацией: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sum_{i=1}^{l}[max(0,1 - y_i (w, x_i))]  + \frac{1}{2C}|w|^2 \rightarrow min_w " id="268" name="Google Shape;268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25" y="1518800"/>
            <a:ext cx="7661926" cy="4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263" y="2254325"/>
            <a:ext cx="3639475" cy="24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Значение константы C</a:t>
            </a:r>
            <a:endParaRPr/>
          </a:p>
        </p:txBody>
      </p:sp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sum_{i=1}^{l}[max(0,1 - y_i (w, x_i))]  + \frac{1}{2C}|w|^2 \rightarrow min_w " id="276" name="Google Shape;276;p3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25" y="985400"/>
            <a:ext cx="7661926" cy="4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311700" y="2213288"/>
            <a:ext cx="8174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Положительная константа 𝐶 является управляющим параметром метода и позволяет находить компромисс между максимизацией разделяющей полосы и минимизацией суммарной ошибки.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Значение константы C</a:t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476" y="670651"/>
            <a:ext cx="3871054" cy="39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0" name="Google Shape;290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Значение константы C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175" y="704725"/>
            <a:ext cx="3917625" cy="395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Значение константы C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625" y="772075"/>
            <a:ext cx="4230751" cy="42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Напоминание. Бинарная классификация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478500" y="840175"/>
            <a:ext cx="4984200" cy="3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Решаем задачу бинарной классификации  методом линейной регрессии: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sign(\sum_{i=0}^{d}w_{i}x_{i})" id="73" name="Google Shape;73;p1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77" y="1845075"/>
            <a:ext cx="436344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ar Separability and the XOR Problem – Automatic Addison"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300" y="968412"/>
            <a:ext cx="3321599" cy="238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_i = y_i \cdot a(x_i, w) = y_i \cdot (w, x_i)" id="75" name="Google Shape;75;p1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00" y="3702275"/>
            <a:ext cx="437332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4" name="Google Shape;304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Значение константы C</a:t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013" y="798150"/>
            <a:ext cx="4211973" cy="418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объектов в SVM</a:t>
            </a:r>
            <a:endParaRPr/>
          </a:p>
        </p:txBody>
      </p:sp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988" y="678200"/>
            <a:ext cx="5546013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00" y="196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Многоклассовая классификация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5" y="232775"/>
            <a:ext cx="2256750" cy="15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524" y="2986450"/>
            <a:ext cx="2474598" cy="18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sp>
        <p:nvSpPr>
          <p:cNvPr id="326" name="Google Shape;32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812" y="1022087"/>
            <a:ext cx="3622963" cy="3099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446750" y="850250"/>
            <a:ext cx="44547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Перейдём к более общей задаче классификации, в которой объект x может относиться к одному из нескольких классов: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{1, …., K}, где K &gt; 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 one-vs-all</a:t>
            </a:r>
            <a:endParaRPr/>
          </a:p>
        </p:txBody>
      </p:sp>
      <p:sp>
        <p:nvSpPr>
          <p:cNvPr id="334" name="Google Shape;33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5" name="Google Shape;335;p46"/>
          <p:cNvSpPr txBox="1"/>
          <p:nvPr/>
        </p:nvSpPr>
        <p:spPr>
          <a:xfrm>
            <a:off x="620425" y="860875"/>
            <a:ext cx="70860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Обучим 𝐾 бинарных классификаторов 𝑏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(𝑥) , … , 𝑏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(𝑥), каждый из которых решает задачу: принадлежит объект 𝑥 к классу 𝑘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или не принадлежит?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Например, линейные классификаторы будут иметь вид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_k(x) = sign(w_k \cdot x)" id="336" name="Google Shape;336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86" y="2426075"/>
            <a:ext cx="2497414" cy="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725" y="3138500"/>
            <a:ext cx="2703725" cy="13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 one-vs-all</a:t>
            </a:r>
            <a:endParaRPr/>
          </a:p>
        </p:txBody>
      </p:sp>
      <p:sp>
        <p:nvSpPr>
          <p:cNvPr id="343" name="Google Shape;34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4" name="Google Shape;344;p47"/>
          <p:cNvSpPr txBox="1"/>
          <p:nvPr/>
        </p:nvSpPr>
        <p:spPr>
          <a:xfrm>
            <a:off x="620425" y="860875"/>
            <a:ext cx="70860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Обучим 𝐾 бинарных классификаторов 𝑏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(𝑥) , … , 𝑏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(𝑥), каждый из которых решает задачу: принадлежит объект 𝑥 к классу 𝑘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или не принадлежит?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Например, линейные классификаторы будут иметь вид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в качестве итогового предсказания будем выдавать предсказания самого уверенного классификатора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_k(x) = sign(w_k \cdot x)" id="345" name="Google Shape;345;p4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86" y="2426075"/>
            <a:ext cx="2497414" cy="34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argmax_{k \in \{1,...,K\}} (w_k, x) " id="346" name="Google Shape;346;p4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170" y="3621475"/>
            <a:ext cx="393603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 one-vs-all</a:t>
            </a:r>
            <a:endParaRPr/>
          </a:p>
        </p:txBody>
      </p:sp>
      <p:sp>
        <p:nvSpPr>
          <p:cNvPr id="352" name="Google Shape;35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620425" y="860875"/>
            <a:ext cx="70860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Обучим 𝐾 бинарных классификаторов 𝑏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(𝑥) , … , 𝑏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(𝑥), каждый из которых решает задачу: принадлежит объект 𝑥 к классу 𝑘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или не принадлежит?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Например, линейные классификаторы будут иметь вид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в качестве итогового предсказания будем выдавать предсказания самого уверенного классификатора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_k(x) = sign(w_k \cdot x)" id="354" name="Google Shape;354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86" y="2426075"/>
            <a:ext cx="2497414" cy="34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argmax_{k \in \{1,...,K\}} (w_k, x) " id="355" name="Google Shape;355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170" y="3621475"/>
            <a:ext cx="393603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 txBox="1"/>
          <p:nvPr/>
        </p:nvSpPr>
        <p:spPr>
          <a:xfrm>
            <a:off x="941725" y="4160700"/>
            <a:ext cx="70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Проблема: Классификаторы могут иметь различные масштабы, поэтому сравнивать их некорректно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 all-vs-all</a:t>
            </a:r>
            <a:endParaRPr/>
          </a:p>
        </p:txBody>
      </p:sp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3" name="Google Shape;3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725" y="660825"/>
            <a:ext cx="6400550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каждой пары классов 𝑖 и 𝑗 обучим бинарный классификатор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𝑎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(𝑥)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который будет предсказывать класс 𝑖 или j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0" name="Google Shape;370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 all-vs-all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каждой пары классов 𝑖 и 𝑗 обучим бинарный классификатор 𝑎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(𝑥) , который будет предсказывать класс 𝑖 или j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всего 𝐾 классов, то получим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классификаторов. Каждый такой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классификатор будем обучать только на объектах классов 𝑖 и 𝑗.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7" name="Google Shape;377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 all-vs-all</a:t>
            </a:r>
            <a:endParaRPr/>
          </a:p>
        </p:txBody>
      </p:sp>
      <p:pic>
        <p:nvPicPr>
          <p:cNvPr descr="С^2_K" id="378" name="Google Shape;378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625" y="1588375"/>
            <a:ext cx="264400" cy="2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Линейно разделимая выборка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408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Выборка линейно разделима, если существует такой вектор параметров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что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соответствующий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классификатор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 допускает ошибок на этой выборке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127424" cy="30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каждой пары классов 𝑖 и 𝑗 обучим бинарный классификатор 𝑎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(𝑥) , который будет предсказывать класс 𝑖 или j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всего 𝐾 классов, то получим      классификаторов. Каждый такой классификатор будем обучать только на объектах классов 𝑖 и 𝑗.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итогового предсказания выдадим класс, который предсказало наибольшее число классификаторов: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5" name="Google Shape;385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 all-vs-all</a:t>
            </a:r>
            <a:endParaRPr/>
          </a:p>
        </p:txBody>
      </p:sp>
      <p:pic>
        <p:nvPicPr>
          <p:cNvPr descr="С^2_K" id="386" name="Google Shape;386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625" y="1588375"/>
            <a:ext cx="264400" cy="29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) = argmax_{k \in \{1, ..., K\}}\sum_{i=1}^K\sum_{i \ne j}I[a_{ij}(x) =k]" id="387" name="Google Shape;387;p5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950" y="3044125"/>
            <a:ext cx="5945726" cy="4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 txBox="1"/>
          <p:nvPr/>
        </p:nvSpPr>
        <p:spPr>
          <a:xfrm>
            <a:off x="750700" y="3802725"/>
            <a:ext cx="76071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Проблема: Нужно обучить      классификаторов, что при больших K может быть очень большим числом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С^2_K" id="389" name="Google Shape;389;p5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625" y="1588375"/>
            <a:ext cx="264400" cy="29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color{red}{C^2_K}" id="390" name="Google Shape;390;p5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678" y="3934694"/>
            <a:ext cx="264400" cy="24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Многоклассовые классификаторы</a:t>
            </a:r>
            <a:endParaRPr/>
          </a:p>
        </p:txBody>
      </p:sp>
      <p:sp>
        <p:nvSpPr>
          <p:cNvPr id="396" name="Google Shape;39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Некоторые методы бинарной классификации можно напрямую обощить на случай многих классов, таким образом, например, могут быть дополнены методы: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Логистической регрессии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опорных векторов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Многоклассовая логистическая регрессия</a:t>
            </a:r>
            <a:endParaRPr/>
          </a:p>
        </p:txBody>
      </p:sp>
      <p:sp>
        <p:nvSpPr>
          <p:cNvPr id="403" name="Google Shape;403;p5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есть K линейных моделей, каждая из которых даёт оценку принадлежности выбранному классу: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Преобразуем оценку принадлежности выбранному классу через Softmax преобразование  –  некоторое обобщение сигмоиды.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softmax(b_1, ..., b_k) = (\frac{exp({b_1})}{\sum_{i=1}^{K}exp({b_i})},...,\frac{exp({b_K})}{\sum_{i=1}^{K}exp({b_i})})" id="405" name="Google Shape;405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475" y="2571750"/>
            <a:ext cx="58738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Многоклассовая логистическая регрессия</a:t>
            </a:r>
            <a:endParaRPr/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есть K линейных моделей, каждая из которых даёт оценку принадлежности выбранному классу: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Преобразуем оценку принадлежности выбранному классу через Softmax преобразование  –  некоторое обобщение сигмоиды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вероятность класса k: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softmax(b_1, ..., b_k) = (\frac{exp({b_1})}{\sum_{i=1}^{K}exp({b_i})},...,\frac{exp({b_K})}{\sum_{i=1}^{K}exp({b_i})})" id="413" name="Google Shape;413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775" y="2485425"/>
            <a:ext cx="5512250" cy="53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y_i=k|x_i, w_k) = \frac{exp(w_k \cdot x_i)}{\sum_{i=1}^Kexp(w_i \cdot x_i)}" id="414" name="Google Shape;414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763" y="3884775"/>
            <a:ext cx="3524312" cy="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модели</a:t>
            </a:r>
            <a:endParaRPr/>
          </a:p>
        </p:txBody>
      </p:sp>
      <p:sp>
        <p:nvSpPr>
          <p:cNvPr id="420" name="Google Shape;420;p5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Аналогично бинарному случаю можно расписать правдоподобие для случая, когда целевая переменная y может принадлежать нескольким классам – мультиномиальное распределение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2" name="Google Shape;4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50" y="2133373"/>
            <a:ext cx="5788176" cy="21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модели</a:t>
            </a:r>
            <a:endParaRPr/>
          </a:p>
        </p:txBody>
      </p:sp>
      <p:sp>
        <p:nvSpPr>
          <p:cNvPr id="428" name="Google Shape;428;p5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после логарифмирования получим многоклассовый аналог logloss: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25" y="1895636"/>
            <a:ext cx="6387375" cy="13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/>
        </p:nvSpPr>
        <p:spPr>
          <a:xfrm>
            <a:off x="507550" y="3498775"/>
            <a:ext cx="79650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качества</a:t>
            </a:r>
            <a:endParaRPr/>
          </a:p>
        </p:txBody>
      </p:sp>
      <p:sp>
        <p:nvSpPr>
          <p:cNvPr id="437" name="Google Shape;43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38" name="Google Shape;4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600" y="1902750"/>
            <a:ext cx="5316199" cy="20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8"/>
          <p:cNvSpPr txBox="1"/>
          <p:nvPr/>
        </p:nvSpPr>
        <p:spPr>
          <a:xfrm>
            <a:off x="997750" y="922525"/>
            <a:ext cx="69819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Подобно бинарному случаю можно составить матрицу ошибок размера K x K, где K – количество классов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58"/>
          <p:cNvSpPr txBox="1"/>
          <p:nvPr/>
        </p:nvSpPr>
        <p:spPr>
          <a:xfrm>
            <a:off x="1214850" y="4403850"/>
            <a:ext cx="704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 матрицы ошибок для трёхклассовой классификации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усреднений</a:t>
            </a:r>
            <a:endParaRPr/>
          </a:p>
        </p:txBody>
      </p:sp>
      <p:sp>
        <p:nvSpPr>
          <p:cNvPr id="446" name="Google Shape;446;p5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подсчёта качества работы алгоритма на всех классах применяют различные способы усреднения качеств работы на каждом из классов.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Макро-усреднение (macro-average)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Микро-усреднение (micro-average)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Взвешенное усреднение (weighted-average)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Макро-усрденение</a:t>
            </a:r>
            <a:endParaRPr/>
          </a:p>
        </p:txBody>
      </p:sp>
      <p:sp>
        <p:nvSpPr>
          <p:cNvPr id="453" name="Google Shape;45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4" name="Google Shape;454;p60"/>
          <p:cNvSpPr txBox="1"/>
          <p:nvPr/>
        </p:nvSpPr>
        <p:spPr>
          <a:xfrm>
            <a:off x="464125" y="789450"/>
            <a:ext cx="84060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данном подходе вычисляется значение выбранной метрики для каждого бинарного классификатора. Например, кошка/не кошка, рыба/ не рыба, курица/ не курица, а затем полученные метрики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усредняются.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, Accuracy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Accuracy на k-ом классе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, Precision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Точность на k-ом классе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acro-accuracy = \frac{Accuracy_1 + ... + Accuracy_K}{K}" id="455" name="Google Shape;455;p6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6" y="2525550"/>
            <a:ext cx="425513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ro-precision = \frac{Precision_1 + ... + Precision_K}{K}" id="456" name="Google Shape;456;p6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00" y="3307850"/>
            <a:ext cx="46997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Макро-усреднение</a:t>
            </a:r>
            <a:endParaRPr/>
          </a:p>
        </p:txBody>
      </p:sp>
      <p:sp>
        <p:nvSpPr>
          <p:cNvPr id="462" name="Google Shape;462;p61"/>
          <p:cNvSpPr txBox="1"/>
          <p:nvPr>
            <p:ph idx="1" type="body"/>
          </p:nvPr>
        </p:nvSpPr>
        <p:spPr>
          <a:xfrm>
            <a:off x="311700" y="619075"/>
            <a:ext cx="8520600" cy="3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посчитаем для данного примера, макро-precision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64" name="Google Shape;4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50" y="1373999"/>
            <a:ext cx="4737700" cy="184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cision(cat) = \frac{4}{4 + 6 + 3} = 4/13&#10;" id="465" name="Google Shape;465;p6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75" y="1450206"/>
            <a:ext cx="2832774" cy="325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cision(fish) = \frac{2}{2 + 1 + 0} = 2/3&#10;" id="466" name="Google Shape;466;p6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675" y="2114575"/>
            <a:ext cx="2995622" cy="32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cision(Hen) = \frac{6}{6 + 2 + 1} = 2/3&#10;" id="467" name="Google Shape;467;p6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9674" y="2778950"/>
            <a:ext cx="2863940" cy="32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ro-precision = (Precision(cat) + Precision(fish) + Precision(Hen))/3 = \\ = (4/14 + 2/3 + 2/3) / 3 \approx 0.55&#10;" id="468" name="Google Shape;468;p61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00" y="3508675"/>
            <a:ext cx="7061526" cy="5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1"/>
          <p:cNvSpPr txBox="1"/>
          <p:nvPr/>
        </p:nvSpPr>
        <p:spPr>
          <a:xfrm>
            <a:off x="504725" y="4205200"/>
            <a:ext cx="83913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В каких случаях метрика может завышать или занижать предсказания?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Неоднозначность выбора классификатора</a:t>
            </a:r>
            <a:endParaRPr/>
          </a:p>
        </p:txBody>
      </p:sp>
      <p:pic>
        <p:nvPicPr>
          <p:cNvPr descr="Total Internal Reflection : Musings on Machine Learning, Technology, and Art"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050" y="648375"/>
            <a:ext cx="4846100" cy="42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523000" y="865375"/>
            <a:ext cx="3554400" cy="3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 при построении разделяющей гиперповерхности для бинарного классификатора, который линейно разделяет выборку существует свобода в том, как именно может выглядеть разделяющая гиперповерхность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как выбрать среди возможных вариантов наилучшую?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Микро-усреднение</a:t>
            </a:r>
            <a:endParaRPr/>
          </a:p>
        </p:txBody>
      </p:sp>
      <p:sp>
        <p:nvSpPr>
          <p:cNvPr id="475" name="Google Shape;47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6" name="Google Shape;476;p62"/>
          <p:cNvSpPr txBox="1"/>
          <p:nvPr/>
        </p:nvSpPr>
        <p:spPr>
          <a:xfrm>
            <a:off x="533400" y="838200"/>
            <a:ext cx="7675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этом подходе мы вычисляем значения TP, TN, FP, FN по всей матрице ошибок сразу, исходя из их определения. Затем по полученным числам вычисляем выбранные метрики.</a:t>
            </a:r>
            <a:endParaRPr/>
          </a:p>
        </p:txBody>
      </p:sp>
      <p:sp>
        <p:nvSpPr>
          <p:cNvPr id="477" name="Google Shape;477;p62"/>
          <p:cNvSpPr txBox="1"/>
          <p:nvPr/>
        </p:nvSpPr>
        <p:spPr>
          <a:xfrm>
            <a:off x="546200" y="1979125"/>
            <a:ext cx="74247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для Precision и Recall микроусреднение: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8" name="Google Shape;4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00" y="2571750"/>
            <a:ext cx="4377658" cy="19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4" name="Google Shape;484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Микро-усреднение</a:t>
            </a:r>
            <a:endParaRPr/>
          </a:p>
        </p:txBody>
      </p:sp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201" y="948377"/>
            <a:ext cx="4915025" cy="194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5" y="1340001"/>
            <a:ext cx="3009975" cy="9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3"/>
          <p:cNvSpPr txBox="1"/>
          <p:nvPr/>
        </p:nvSpPr>
        <p:spPr>
          <a:xfrm>
            <a:off x="311700" y="3109100"/>
            <a:ext cx="85845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TP - это количество верно угаданных объектов положительного класса. В нашем случае TP = 4 + 2 + 6 = 12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 - это суммарное количество false positive-предсказаний. Например, если cat предсказана как fish, то это false positive для fish. Таким образом,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 - это сумма всех неверных предсказаний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 = 6 + 3 + 1 + 0 + 1 + 2 = 13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93" name="Google Shape;493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Микро-усреднение</a:t>
            </a:r>
            <a:endParaRPr/>
          </a:p>
        </p:txBody>
      </p:sp>
      <p:pic>
        <p:nvPicPr>
          <p:cNvPr id="494" name="Google Shape;4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201" y="795977"/>
            <a:ext cx="4915025" cy="194075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4"/>
          <p:cNvSpPr txBox="1"/>
          <p:nvPr/>
        </p:nvSpPr>
        <p:spPr>
          <a:xfrm>
            <a:off x="311700" y="2651900"/>
            <a:ext cx="85845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TP - это количество верно угаданных объектов положительного класса. В нашем случае TP = 4 + 2 + 6 = 12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FN -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это сумма false negative-предсказаний. Например, если cat предсказана как fish, то это false negative для cat. Таким образом, FN - это опять же сумма всех неверных предсказаний, то есть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FN = 4 + 1 + 6 + 2+ 3 + 0 = 13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микро-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усреднения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= recall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f1-мера это среднее гармоническое точности и полноты, то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= precision = recall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6" name="Google Shape;49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00" y="1223625"/>
            <a:ext cx="2688125" cy="9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Взвешенное </a:t>
            </a:r>
            <a:r>
              <a:rPr lang="ru"/>
              <a:t>усреднение (weighted-average)</a:t>
            </a:r>
            <a:r>
              <a:rPr lang="ru"/>
              <a:t> </a:t>
            </a:r>
            <a:endParaRPr/>
          </a:p>
        </p:txBody>
      </p:sp>
      <p:sp>
        <p:nvSpPr>
          <p:cNvPr id="502" name="Google Shape;502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этом подходе мы усредняем посчитанные для каждого класса метрики с весами, пропорциональными количеству объектов класса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в данном случае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weighted-precision = \frac{n_1}{N}\cdot precision_1 + ... + \frac{n_K}{N} \cdot precision_K" id="504" name="Google Shape;504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50" y="3092250"/>
            <a:ext cx="732317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ighted-recall= \frac{n_1}{N}\cdot recall_1 + ... + \frac{n_K}{N} \cdot recall_K" id="505" name="Google Shape;505;p6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42" y="3820200"/>
            <a:ext cx="594125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1" name="Google Shape;511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Взвешенное усреднение (weighted-average) </a:t>
            </a:r>
            <a:endParaRPr/>
          </a:p>
        </p:txBody>
      </p:sp>
      <p:pic>
        <p:nvPicPr>
          <p:cNvPr id="512" name="Google Shape;5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288" y="778627"/>
            <a:ext cx="4915025" cy="1940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ighted-precision= \frac{6}{25}\cdot precision(cat) + \frac{10}{25} \cdot precision(fish) + \frac{9}{25} \cdot precision(hen)  = \\ = \frac{6}{25} \cdot \frac{4}{13} + \frac{10}{25}\cdot \frac{2}{3} + \frac{9}{25}\cdot \frac{2}{3} \approx 0.43" id="513" name="Google Shape;513;p6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50" y="3259575"/>
            <a:ext cx="7332376" cy="6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“хорошей” гиперплоскости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500" y="636725"/>
            <a:ext cx="4954824" cy="42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42250" y="707225"/>
            <a:ext cx="32457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Будем считать, что гиперплоскость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оптимальней гиперплоскости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если расстояние от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 некоторого ближайшего объекта выборки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aseline="30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больше чем расстояние от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 своего ближайшего объекта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Напоминание. Расстояние от точки до гиперплоскости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441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курса линейной алгебры расстояние от точки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 гиперплоскости H заданной своим вектором нормали w и смещением b определяется определяется по формуле: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rho(x_0, H) = \frac{|(w, x_0) + b|}{|w|}" id="107" name="Google Shape;107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75" y="2932975"/>
            <a:ext cx="3356876" cy="7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525" y="1284426"/>
            <a:ext cx="3769952" cy="2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 одном свойстве sign функции</a:t>
            </a:r>
            <a:endParaRPr/>
          </a:p>
        </p:txBody>
      </p:sp>
      <p:pic>
        <p:nvPicPr>
          <p:cNvPr descr="sign(x \cdot y) = sign\ x \cdot sign\ y  " id="115" name="Google Shape;115;p2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23" y="1554325"/>
            <a:ext cx="3263326" cy="3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351250" y="941850"/>
            <a:ext cx="57225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функции сигнум есть следующее свойство: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51250" y="2161050"/>
            <a:ext cx="6115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Откуда для ответов a(x) классификатора следует, что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) = sign((w, x)) = sign((\hat{w}, x) + b) = sign((k\hat{w}, x) + kb) =\\= sign(k((\hat{w}, x) + b)) = sign(k) \cdot sign((\hat{w}, x) + b) =\\= \{если\  k &gt; 0\}\ = sign((\hat{w}, x) + b) " id="118" name="Google Shape;118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25" y="2985250"/>
            <a:ext cx="6703850" cy="10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8126" y="941525"/>
            <a:ext cx="2145199" cy="17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коэффициента k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Воспользуемся свободой выбора коэффициента k и отнормируем веса модели таким образом, чтобы для ближайшего объекта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обучающей выборки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было выполнено следующее равенство: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 min_{x\in X} |(\hat{w}, x) + b| = 1" id="127" name="Google Shape;127;p2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675" y="2505250"/>
            <a:ext cx="3778200" cy="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476" y="2398350"/>
            <a:ext cx="2553300" cy="20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